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aa-E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785040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714700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1217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4129366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1392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848345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4193816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3758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46352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42455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167153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7265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71400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055837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34409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a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426305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2E38B-C357-4A26-9A39-71061723369D}" type="datetimeFigureOut">
              <a:rPr lang="aa-ET" smtClean="0"/>
              <a:t>27/01/2025</a:t>
            </a:fld>
            <a:endParaRPr lang="aa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a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DD05E48-EB16-4AC4-9B5C-CD44E71C8CD3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18508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917907-963F-8EC5-E823-3C8657CD7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7229" y="476806"/>
            <a:ext cx="9144000" cy="85273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защиты программного обеспечения от исследования</a:t>
            </a:r>
            <a:endParaRPr lang="aa-ET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A5B9D4C-778D-83BC-3D48-4DD7D6F996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231" y="1107347"/>
            <a:ext cx="10922466" cy="5327009"/>
          </a:xfrm>
        </p:spPr>
        <p:txBody>
          <a:bodyPr/>
          <a:lstStyle/>
          <a:p>
            <a:pPr algn="l"/>
            <a:endParaRPr lang="ru-RU" sz="3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Средства исследования ПО:</a:t>
            </a:r>
          </a:p>
          <a:p>
            <a:pPr marL="285750" indent="-396000" algn="l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статические </a:t>
            </a:r>
          </a:p>
          <a:p>
            <a:pPr marL="285750" indent="-396000" algn="l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динамические </a:t>
            </a:r>
          </a:p>
          <a:p>
            <a:pPr algn="l"/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Типы программ, предназначенных для исследования ПО:</a:t>
            </a:r>
          </a:p>
          <a:p>
            <a:pPr marL="285750" indent="-468000" algn="l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отладчик (динамическое средство) </a:t>
            </a:r>
          </a:p>
          <a:p>
            <a:pPr marL="285750" indent="-468000" algn="l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дизассемблер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(средство статистического исследования)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1306557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/>
          <a:lstStyle/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способы организации преобразования кода программы: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Замещение фрагмента кода функцией от находящейся на данном месте команды и некоторых данных.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Определение стека в области кода и перемещение фрагментов кода с использованием стековых команд.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Преобразование кода в зависимости от содержания предыдущего фрагмента кода или некоторых условий, полученных при работе предыдущего фрагмента.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Преобразование кода в зависимости от (внешней к программе) информации.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Преобразование кода, совмещенное с действиями, характерными для работы отладочных средств.</a:t>
            </a:r>
            <a:endParaRPr lang="aa-ET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2304778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>
            <a:normAutofit/>
          </a:bodyPr>
          <a:lstStyle/>
          <a:p>
            <a:pPr marL="237490" marR="1116965" indent="0" algn="l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СПОСОБЫ ВСТРАИВАНИЯ ЗАЩИТНЫХ МЕХАНИЗМОВ В ПРОГРАММНОЕ ОБЕСПЕЧЕНИЕ</a:t>
            </a:r>
            <a:endParaRPr lang="aa-ET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Вставкой фрагмента проверочного кода в исполняемый файл;</a:t>
            </a:r>
            <a:endParaRPr lang="aa-ET" sz="18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Преобразованием исполняемого </a:t>
            </a:r>
            <a:r>
              <a:rPr lang="ru-RU" sz="1800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фаила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 к неисполняемому виду (шифрование, архивация с неизвестным параметром и </a:t>
            </a:r>
            <a:r>
              <a:rPr lang="ru-RU" sz="1800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т.Д.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) И применением для загрузки не средств операционной среды, а некоторой программы, в теле которой и осуществляются необходимые проверки;</a:t>
            </a:r>
            <a:endParaRPr lang="aa-ET" sz="18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Вставкой проверочного механизма в исходный код на этапе разработки и отладки программного продукта;</a:t>
            </a:r>
            <a:endParaRPr lang="aa-ET" sz="18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en-US" sz="1800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Комбинированием</a:t>
            </a:r>
            <a:r>
              <a:rPr lang="en-US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указанных</a:t>
            </a:r>
            <a:r>
              <a:rPr lang="en-US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методов</a:t>
            </a:r>
            <a:r>
              <a:rPr lang="en-US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aa-ET" sz="18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490" marR="503555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Требования предъявляемые к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процессу и результату встраивания защитных механизмов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aa-ET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высокая трудоемкость обнаружения защитного фрагмента при статическом исследовании (особенно актуальна при встраивании в исходный код программного продукта);</a:t>
            </a:r>
            <a:endParaRPr lang="aa-ET" sz="18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высокая трудоемкость обнаружения защитного фрагмента при динамическом исследовании (при отладке и трассировке по внешним событиям);</a:t>
            </a:r>
            <a:endParaRPr lang="aa-ET" sz="18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высокая трудоемкость обхода или редуцирования защитного файла.</a:t>
            </a:r>
            <a:endParaRPr lang="aa-ET" sz="18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1269609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ОБФУСКАЦИЯ ПРОГРАММ</a:t>
            </a:r>
          </a:p>
          <a:p>
            <a:pPr marL="0" indent="0">
              <a:buNone/>
            </a:pP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Обфускация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программ - преобразование программ с целью максимального затруднения их анализа и модификации, при сохранении, в то же время, их функциональных возможностей. </a:t>
            </a:r>
          </a:p>
          <a:p>
            <a:pPr marL="0" indent="0">
              <a:buNone/>
            </a:pP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Обфускатор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— это (эффективный, вероятностный) «компилятор», который в качестве входа имеет программу Р и производит новую программу О(Р), которая имеет те же самые функциональные возможности, как и Р, но, в то же время, программа О(Р) является «неясной», («непонятной») для противника (наблюдателя, постороннего лица) в некотором заранее определенном смысле. </a:t>
            </a:r>
          </a:p>
          <a:p>
            <a:pPr marL="180340" marR="361315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Пусть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обфускатор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это (эффективный, вероятностный) «компилятор», который по входу программы (схеме) Р выдает новую программу О(Р), удовлетворяющую следующим условиям: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60985" lvl="0" indent="-342900" algn="just">
              <a:lnSpc>
                <a:spcPct val="106000"/>
              </a:lnSpc>
              <a:spcAft>
                <a:spcPts val="2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Условие функциональности.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Обфусктор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О(Р) должен вычислять ту же самую функцию, что и программа Р.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60985" lvl="0" indent="-342900" algn="just">
              <a:lnSpc>
                <a:spcPct val="106000"/>
              </a:lnSpc>
              <a:spcAft>
                <a:spcPts val="2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Условие (свойство) «виртуального черного ящика». «Все, что может быть вычислено эффективным образом из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обфускатора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О(Р), может быть эффективно вычислено при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оракульном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доступе к программе Р».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489829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Одна из интерпретаций определения, приведенного выше, неформально можно объяснить так, что: 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во-первых, должна сохраняться функциональная эквивалентность Р и О(Р) и, </a:t>
            </a:r>
            <a:endParaRPr lang="en-US"/>
          </a:p>
          <a:p>
            <a:pPr marL="0" indent="0">
              <a:buNone/>
            </a:pPr>
            <a:r>
              <a:rPr lang="ru-RU"/>
              <a:t>во-вторых</a:t>
            </a:r>
            <a:r>
              <a:rPr lang="ru-RU" dirty="0"/>
              <a:t>, все что противник мог бы получить при доступе к </a:t>
            </a:r>
            <a:r>
              <a:rPr lang="ru-RU" dirty="0" err="1"/>
              <a:t>обфусцирующей</a:t>
            </a:r>
            <a:r>
              <a:rPr lang="ru-RU" dirty="0"/>
              <a:t> программе, оп мог бы с таким же успехом получить при доступе к некоторому «черному ящику».</a:t>
            </a:r>
          </a:p>
          <a:p>
            <a:pPr marL="0" indent="0">
              <a:buNone/>
            </a:pPr>
            <a:r>
              <a:rPr lang="ru-RU" dirty="0"/>
              <a:t>При очень слабой формализации, полная </a:t>
            </a:r>
            <a:r>
              <a:rPr lang="ru-RU" dirty="0" err="1"/>
              <a:t>обфускация</a:t>
            </a:r>
            <a:r>
              <a:rPr lang="ru-RU" dirty="0"/>
              <a:t> программ является теоретически невозможной. 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Это доказывается посредством построения (посредством односторонних функций) семейства функций F, которые являются </a:t>
            </a:r>
            <a:r>
              <a:rPr lang="ru-RU" dirty="0" err="1"/>
              <a:t>необфусцирующими</a:t>
            </a:r>
            <a:r>
              <a:rPr lang="ru-RU" dirty="0"/>
              <a:t> в том смысле, что существует свойство  :   такое, что:</a:t>
            </a:r>
          </a:p>
          <a:p>
            <a:r>
              <a:rPr lang="ru-RU" dirty="0"/>
              <a:t>по данной программе (схеме), которая вычисляет функцию f </a:t>
            </a:r>
            <a:r>
              <a:rPr lang="ru-RU" dirty="0" err="1"/>
              <a:t>F</a:t>
            </a:r>
            <a:r>
              <a:rPr lang="ru-RU" dirty="0"/>
              <a:t>, значение   может быть также эффективно вычислено;</a:t>
            </a:r>
          </a:p>
          <a:p>
            <a:r>
              <a:rPr lang="ru-RU" dirty="0"/>
              <a:t>по данному </a:t>
            </a:r>
            <a:r>
              <a:rPr lang="ru-RU" dirty="0" err="1"/>
              <a:t>оракульному</a:t>
            </a:r>
            <a:r>
              <a:rPr lang="ru-RU" dirty="0"/>
              <a:t> доступу к (случайно выбранной) функции f  </a:t>
            </a:r>
            <a:r>
              <a:rPr lang="ru-RU" dirty="0" err="1"/>
              <a:t>F</a:t>
            </a:r>
            <a:r>
              <a:rPr lang="ru-RU" dirty="0"/>
              <a:t>, никакой эффективный алгоритм не может вычислять   лучше, чем случайным угадыванием.</a:t>
            </a:r>
          </a:p>
          <a:p>
            <a:pPr marL="0" indent="0">
              <a:buNone/>
            </a:pPr>
            <a:r>
              <a:rPr lang="ru-RU" dirty="0"/>
              <a:t>Таким образом, при таком определении семейства функций F, не существует способов </a:t>
            </a:r>
            <a:r>
              <a:rPr lang="ru-RU" dirty="0" err="1"/>
              <a:t>обфускации</a:t>
            </a:r>
            <a:r>
              <a:rPr lang="ru-RU" dirty="0"/>
              <a:t> программ при вычислении F, даже если </a:t>
            </a:r>
            <a:r>
              <a:rPr lang="ru-RU" dirty="0" err="1"/>
              <a:t>обфускация</a:t>
            </a:r>
            <a:r>
              <a:rPr lang="ru-RU" dirty="0"/>
              <a:t> предназначена для сокрытия лишь одного бита информации об этой функции (т.е.   и даже если </a:t>
            </a:r>
            <a:r>
              <a:rPr lang="ru-RU" dirty="0" err="1"/>
              <a:t>обфускатор</a:t>
            </a:r>
            <a:r>
              <a:rPr lang="ru-RU" dirty="0"/>
              <a:t> имеет неограниченное время вычислений.</a:t>
            </a:r>
          </a:p>
        </p:txBody>
      </p:sp>
    </p:spTree>
    <p:extLst>
      <p:ext uri="{BB962C8B-B14F-4D97-AF65-F5344CB8AC3E}">
        <p14:creationId xmlns:p14="http://schemas.microsoft.com/office/powerpoint/2010/main" val="966877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F669403-A453-58C9-F118-3D35178A1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395" y="503339"/>
            <a:ext cx="11048301" cy="5939406"/>
          </a:xfrm>
        </p:spPr>
        <p:txBody>
          <a:bodyPr>
            <a:normAutofit/>
          </a:bodyPr>
          <a:lstStyle/>
          <a:p>
            <a:pPr marL="237490" indent="0" algn="ctr">
              <a:lnSpc>
                <a:spcPct val="107000"/>
              </a:lnSpc>
              <a:spcAft>
                <a:spcPts val="30"/>
              </a:spcAft>
              <a:buNone/>
            </a:pPr>
            <a:r>
              <a:rPr lang="ru-RU" sz="2000" b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Методы защиты программ от исследования</a:t>
            </a:r>
            <a:endParaRPr lang="aa-ET" sz="2000" b="1" kern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Защищаемая от исследования программа должна включать следующие компоненты:</a:t>
            </a:r>
            <a:endParaRPr lang="aa-ET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инициализатор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aa-ET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зашифрованную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конфиденциальную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часть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aa-ET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деструктор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деициниализатор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aa-ET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 инициализатора :</a:t>
            </a:r>
            <a:endParaRPr lang="aa-ET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сохранение параметров операционной среды функционирования (векторов прерываний, содержимого регистров процессора и т.д.); </a:t>
            </a:r>
            <a:endParaRPr lang="aa-ET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запрет всех внутренних и внешних прерываний, обработка которых не может быть запротоколирована в защищаемой программе;</a:t>
            </a:r>
            <a:endParaRPr lang="aa-ET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загрузка в оперативную память и дешифрование кода конфиденциальной части программы;</a:t>
            </a:r>
            <a:endParaRPr lang="aa-ET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передача управления конфиденциальной части программы.</a:t>
            </a:r>
            <a:endParaRPr lang="aa-ET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3929625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2FD3872-6BA5-8842-24F9-7471E7DDF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339" y="377504"/>
            <a:ext cx="11148969" cy="6073629"/>
          </a:xfrm>
        </p:spPr>
        <p:txBody>
          <a:bodyPr/>
          <a:lstStyle/>
          <a:p>
            <a:pPr marL="237490" marR="42672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Конфиденциальная часть программы предназначена для выполнения основных целевых функций программы и защищается шифрованием для предупреждения внесения в нее программной закладки.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37490" marR="42672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Действия деструктора :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обнуление конфиденциального кода программы в оперативной памяти;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восстановление параметров операционной системы (векторов прерываний, содержимого регистров процессора и т.д.), которые были установлены до запрета неконтролируемых прерываний;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операций, которые невозможно было выполнить при запрете неконтролируемых прерываний;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освобождение всех незадействованных ресурсов компьютера и завершение работы программы.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606576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>
            <a:normAutofit/>
          </a:bodyPr>
          <a:lstStyle/>
          <a:p>
            <a:pPr marL="237490" marR="42672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Дополнительных функций безопасности, направленны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защиту от трассировки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периодический подсчет контрольной суммы области оперативной памяти, занимаемой защищаемым исходным кодом; 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сравнение текущей контрольной суммы с предварительно сформированной эталонной и принятие необходимых мер в случае несовпадения;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проверку количества занимаемой защищаемой программой оперативной памяти;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сравнение с объемом, к которому программа адаптирована, и принятие необходимых мер в случае несоответствия;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 времени выполнения отдельных частей программы;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26720" lvl="0" indent="-342900" algn="just">
              <a:lnSpc>
                <a:spcPct val="106000"/>
              </a:lnSpc>
              <a:spcAft>
                <a:spcPts val="2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блокировку клавиатуры на время отработки особо критичных алгоритмов.</a:t>
            </a:r>
            <a:endParaRPr lang="aa-ET" sz="2400" dirty="0"/>
          </a:p>
        </p:txBody>
      </p:sp>
    </p:spTree>
    <p:extLst>
      <p:ext uri="{BB962C8B-B14F-4D97-AF65-F5344CB8AC3E}">
        <p14:creationId xmlns:p14="http://schemas.microsoft.com/office/powerpoint/2010/main" val="3441026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программ на этапе их эксплуатации </a:t>
            </a:r>
          </a:p>
          <a:p>
            <a:pPr marL="0" indent="0">
              <a:buNone/>
            </a:pPr>
            <a:endParaRPr lang="ru-RU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/>
              <a:t>Этапы анализа нарушителем исполняемого кода:</a:t>
            </a:r>
          </a:p>
          <a:p>
            <a:r>
              <a:rPr lang="ru-RU" sz="2400" dirty="0"/>
              <a:t>выделение чистого кода, то есть удаление кода, отвечающего за  защиту этой программы от несанкционированного запуска, копирования и т.п. и преобразования остального кода в стандартный правильно интерпретируемый дизассемблером; </a:t>
            </a:r>
          </a:p>
          <a:p>
            <a:r>
              <a:rPr lang="ru-RU" sz="2400" dirty="0"/>
              <a:t>лексический анализ; </a:t>
            </a:r>
          </a:p>
          <a:p>
            <a:r>
              <a:rPr lang="ru-RU" sz="2400" dirty="0"/>
              <a:t>дизассемблирование; </a:t>
            </a:r>
          </a:p>
          <a:p>
            <a:r>
              <a:rPr lang="ru-RU" sz="2400" dirty="0"/>
              <a:t>семантический анализ; </a:t>
            </a:r>
          </a:p>
          <a:p>
            <a:r>
              <a:rPr lang="ru-RU" sz="2400" dirty="0"/>
              <a:t>перевод в форму, удобную для следующего этапа (в том числе и перевод па язык высокого уровня);</a:t>
            </a:r>
          </a:p>
          <a:p>
            <a:r>
              <a:rPr lang="ru-RU" sz="2400" dirty="0" err="1"/>
              <a:t>синтаксическии</a:t>
            </a:r>
            <a:r>
              <a:rPr lang="ru-RU" sz="2400" dirty="0"/>
              <a:t> анализ.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aa-ET" sz="2400" dirty="0"/>
          </a:p>
        </p:txBody>
      </p:sp>
    </p:spTree>
    <p:extLst>
      <p:ext uri="{BB962C8B-B14F-4D97-AF65-F5344CB8AC3E}">
        <p14:creationId xmlns:p14="http://schemas.microsoft.com/office/powerpoint/2010/main" val="1739148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/>
          <a:lstStyle/>
          <a:p>
            <a:pPr marL="23749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синтаксическом анализе могут встретиться следующие трудности:</a:t>
            </a:r>
            <a:endParaRPr lang="aa-ET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01295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</a:pPr>
            <a:r>
              <a:rPr lang="ru-RU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могут быть не распознаны некоторые лексемы. Это следует из того, что </a:t>
            </a:r>
            <a:r>
              <a:rPr lang="ru-RU" u="none" strike="noStrike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макроассемблерные</a:t>
            </a:r>
            <a:r>
              <a:rPr lang="ru-RU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 конструкции могут быть представлены бесконечным числом регулярных ассемблерных выражений;</a:t>
            </a:r>
            <a:endParaRPr lang="aa-ET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01295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</a:pPr>
            <a:r>
              <a:rPr lang="ru-RU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 следования лексем может быть известен с некоторой вероятностью или вообще не известен;</a:t>
            </a:r>
            <a:endParaRPr lang="aa-ET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01295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</a:pPr>
            <a:r>
              <a:rPr lang="ru-RU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грамматика языка может пополняться, так как могут возникать новые типы РПС или механизмы их работы.</a:t>
            </a:r>
            <a:endParaRPr lang="aa-ET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2693198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СПОСОБЫ ЗАЩИТЫ ПРОГРАММ ОТ ИССЛЕДОВАНИЯ</a:t>
            </a:r>
          </a:p>
          <a:p>
            <a:pPr marL="237490" marR="477520" indent="0" algn="just">
              <a:lnSpc>
                <a:spcPct val="106000"/>
              </a:lnSpc>
              <a:spcAft>
                <a:spcPts val="2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Способ - оказание влияния на процесс функционирования отладочного средства через общие программные аппаратные ресурсы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aa-ET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ru-RU" sz="24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аппаратных особенностей микропроцессора (особенности очередности выборки команд, особенности выполнения команд и т.д.);</a:t>
            </a:r>
            <a:endParaRPr lang="aa-ET" sz="24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ru-RU" sz="24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общего программного ресурса (например, общего стека) и разрушение данных или кода отладчика, принадлежащих общему ресурсу, либо проверка использования общего ресурса только защищаемой программой (например, определение стека в области, критичной для выполнения защищаемой программы);</a:t>
            </a:r>
            <a:endParaRPr lang="aa-ET" sz="24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01295" lvl="0" indent="-342900" algn="just" fontAlgn="base">
              <a:lnSpc>
                <a:spcPct val="106000"/>
              </a:lnSpc>
              <a:spcAft>
                <a:spcPts val="2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Char char=""/>
            </a:pPr>
            <a:r>
              <a:rPr lang="ru-RU" sz="24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переадресация обработчиков отладочных событий (прерываний) от отладочного средства к защищаемой программе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aa-ET" sz="18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38027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2. Влияние на работу отладочного средства путем использования особенностей его аппаратной или программной среды. Например:</a:t>
            </a:r>
          </a:p>
          <a:p>
            <a:r>
              <a:rPr lang="ru-RU" dirty="0"/>
              <a:t>перемещения фрагментов кода или данных с помощью контроллер прямого доступа к памяти;</a:t>
            </a:r>
          </a:p>
          <a:p>
            <a:r>
              <a:rPr lang="ru-RU" dirty="0"/>
              <a:t>влияния на процесс регенерации оперативной памяти (на некотором участке кода регенерация памяти отключается, а затем опять включается, при нормальной работе никаких изменений нет, при медленном выполнении программы отладчиком она «зависает»);</a:t>
            </a:r>
          </a:p>
          <a:p>
            <a:r>
              <a:rPr lang="ru-RU" dirty="0"/>
              <a:t>перехода микропроцессора в защищенный режим. </a:t>
            </a:r>
          </a:p>
          <a:p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3873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BB627A-921B-A8F0-102E-D960B7025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673" y="629174"/>
            <a:ext cx="10947633" cy="572968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3. Влияние на работу отладчика через органы управления ИЛИ/И устройства отображения информации.</a:t>
            </a:r>
          </a:p>
          <a:p>
            <a:pPr marL="0" indent="0">
              <a:buNone/>
            </a:pPr>
            <a:r>
              <a:rPr lang="ru-RU" dirty="0"/>
              <a:t>Выдаваемая отладочными средствами информация анализируется человеком. Следовательно, дополнительный способ защиты от отладки, это нарушение процесса общения оператора и отладчика, а именно искажение или блокирование вводимой с клавиатуры и выводимой па терминал информации,</a:t>
            </a:r>
          </a:p>
          <a:p>
            <a:pPr marL="0" indent="0">
              <a:buNone/>
            </a:pPr>
            <a:r>
              <a:rPr lang="ru-RU" dirty="0"/>
              <a:t>4. Использование принципиальных особенностей работы управляемого человеком отладчика. В данном случае защита от  исследования состоит в навязывании для анализа избыточно большого объема кода (как правило, за счет циклического исполнения некоторого его участка).</a:t>
            </a:r>
          </a:p>
          <a:p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34296956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</TotalTime>
  <Words>1231</Words>
  <Application>Microsoft Office PowerPoint</Application>
  <PresentationFormat>Широкоэкранный</PresentationFormat>
  <Paragraphs>87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Symbol</vt:lpstr>
      <vt:lpstr>Times New Roman</vt:lpstr>
      <vt:lpstr>Trebuchet MS</vt:lpstr>
      <vt:lpstr>Wingdings 3</vt:lpstr>
      <vt:lpstr>Грань</vt:lpstr>
      <vt:lpstr>Методы защиты программного обеспечения от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защиты программного обеспечения от исследования</dc:title>
  <dc:creator>Разахова Бибигул Шамшановна</dc:creator>
  <cp:lastModifiedBy>Master118</cp:lastModifiedBy>
  <cp:revision>5</cp:revision>
  <dcterms:created xsi:type="dcterms:W3CDTF">2022-11-05T09:30:58Z</dcterms:created>
  <dcterms:modified xsi:type="dcterms:W3CDTF">2025-01-27T12:47:33Z</dcterms:modified>
</cp:coreProperties>
</file>