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BBEA-E85A-4549-BC86-81CFFC75B7F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5DF57-5144-4F8F-A6C0-C67C6853C70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BBEA-E85A-4549-BC86-81CFFC75B7F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5DF57-5144-4F8F-A6C0-C67C6853C7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BBEA-E85A-4549-BC86-81CFFC75B7F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5DF57-5144-4F8F-A6C0-C67C6853C7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BBEA-E85A-4549-BC86-81CFFC75B7F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5DF57-5144-4F8F-A6C0-C67C6853C70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BBEA-E85A-4549-BC86-81CFFC75B7F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5DF57-5144-4F8F-A6C0-C67C6853C7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BBEA-E85A-4549-BC86-81CFFC75B7F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5DF57-5144-4F8F-A6C0-C67C6853C7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BBEA-E85A-4549-BC86-81CFFC75B7F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5DF57-5144-4F8F-A6C0-C67C6853C7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BBEA-E85A-4549-BC86-81CFFC75B7F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5DF57-5144-4F8F-A6C0-C67C6853C7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BBEA-E85A-4549-BC86-81CFFC75B7F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5DF57-5144-4F8F-A6C0-C67C6853C7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BBEA-E85A-4549-BC86-81CFFC75B7F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5DF57-5144-4F8F-A6C0-C67C6853C7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BBEA-E85A-4549-BC86-81CFFC75B7F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5DF57-5144-4F8F-A6C0-C67C6853C7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371BBEA-E85A-4549-BC86-81CFFC75B7FF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D535DF57-5144-4F8F-A6C0-C67C6853C70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8138864" cy="4114800"/>
          </a:xfrm>
        </p:spPr>
        <p:txBody>
          <a:bodyPr>
            <a:normAutofit/>
          </a:bodyPr>
          <a:lstStyle/>
          <a:p>
            <a:pPr marL="3679825" indent="355600" algn="just">
              <a:buNone/>
            </a:pPr>
            <a:r>
              <a:rPr lang="ru-RU" sz="2400" dirty="0"/>
              <a:t>Честно сделанные ошибки следует считать не неудачами, а семенами для основной деятельности по их исправлению.</a:t>
            </a:r>
            <a:br>
              <a:rPr lang="ru-RU" sz="2400" dirty="0"/>
            </a:br>
            <a:endParaRPr lang="ru-RU" sz="2400" dirty="0" smtClean="0"/>
          </a:p>
          <a:p>
            <a:pPr marL="3679825" indent="355600" algn="just">
              <a:buNone/>
            </a:pPr>
            <a:r>
              <a:rPr lang="ru-RU" sz="2000" dirty="0" smtClean="0"/>
              <a:t>Стивен </a:t>
            </a:r>
            <a:r>
              <a:rPr lang="ru-RU" sz="2000" dirty="0" err="1"/>
              <a:t>Джей</a:t>
            </a:r>
            <a:r>
              <a:rPr lang="ru-RU" sz="2000" dirty="0"/>
              <a:t> </a:t>
            </a:r>
            <a:r>
              <a:rPr lang="ru-RU" sz="2000" dirty="0" err="1"/>
              <a:t>Гоулд</a:t>
            </a:r>
            <a:r>
              <a:rPr lang="ru-RU" sz="2000" dirty="0"/>
              <a:t> (</a:t>
            </a:r>
            <a:r>
              <a:rPr lang="ru-RU" sz="2000" dirty="0" err="1"/>
              <a:t>Stephen</a:t>
            </a:r>
            <a:r>
              <a:rPr lang="ru-RU" sz="2000" dirty="0"/>
              <a:t> </a:t>
            </a:r>
            <a:r>
              <a:rPr lang="ru-RU" sz="2000" dirty="0" err="1"/>
              <a:t>Jay</a:t>
            </a:r>
            <a:r>
              <a:rPr lang="ru-RU" sz="2000" dirty="0"/>
              <a:t> </a:t>
            </a:r>
            <a:r>
              <a:rPr lang="ru-RU" sz="2000" dirty="0" err="1"/>
              <a:t>Gould</a:t>
            </a:r>
            <a:r>
              <a:rPr lang="ru-RU" sz="2000" dirty="0"/>
              <a:t>, 1941–2002), американский геолог, палеонтолог и философ </a:t>
            </a:r>
            <a:r>
              <a:rPr lang="ru-RU" sz="2000" dirty="0" smtClean="0"/>
              <a:t>науки.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4094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4082"/>
          </a:xfrm>
        </p:spPr>
        <p:txBody>
          <a:bodyPr/>
          <a:lstStyle/>
          <a:p>
            <a:r>
              <a:rPr lang="ru-RU" dirty="0"/>
              <a:t>Инструменты отладки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196752"/>
            <a:ext cx="7924800" cy="5328592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/>
              <a:t>От­лад­чи­ки час­то ин­тег­ри­ро­ва­ны в сис­те­му раз­ра­бот­ки ко­да про­грамм (</a:t>
            </a:r>
            <a:r>
              <a:rPr lang="ru-RU" sz="2800" dirty="0" smtClean="0"/>
              <a:t>например </a:t>
            </a:r>
            <a:r>
              <a:rPr lang="ru-RU" sz="2800" dirty="0" err="1"/>
              <a:t>Eclipse</a:t>
            </a:r>
            <a:r>
              <a:rPr lang="ru-RU" sz="2800" dirty="0"/>
              <a:t> CDT, MS </a:t>
            </a:r>
            <a:r>
              <a:rPr lang="ru-RU" sz="2800" dirty="0" err="1"/>
              <a:t>Visual</a:t>
            </a:r>
            <a:r>
              <a:rPr lang="ru-RU" sz="2800" dirty="0"/>
              <a:t> </a:t>
            </a:r>
            <a:r>
              <a:rPr lang="ru-RU" sz="2800" dirty="0" err="1"/>
              <a:t>Studio</a:t>
            </a:r>
            <a:r>
              <a:rPr lang="ru-RU" sz="2800" dirty="0"/>
              <a:t>). </a:t>
            </a:r>
            <a:endParaRPr lang="ru-RU" sz="2800" dirty="0" smtClean="0"/>
          </a:p>
          <a:p>
            <a:r>
              <a:rPr lang="ru-RU" sz="2800" dirty="0" smtClean="0"/>
              <a:t>Ши­ро­ко </a:t>
            </a:r>
            <a:r>
              <a:rPr lang="ru-RU" sz="2800" dirty="0"/>
              <a:t>ис­поль­зу­ют­ся ин­ст­ру­мен­ты ди­на­мического и ста­тического ана­ли­за. Ди­на­ми­че­ские ана­ли­за­торы (</a:t>
            </a:r>
            <a:r>
              <a:rPr lang="ru-RU" sz="2800" dirty="0" err="1"/>
              <a:t>Valgrind</a:t>
            </a:r>
            <a:r>
              <a:rPr lang="ru-RU" sz="2800" dirty="0"/>
              <a:t>) кон­тро­ли­ру­ют вре­мя вы­пол­не­ния уча­ст­ков ко­да про­грам­мы, на­хо­дят точ­ки (об­лас­ти) не­кор­рект­ной ра­бо­ты с па­мя­тью и объ­ек­та­ми опе­ра­ци­он­ной сис­те­мы и др. </a:t>
            </a:r>
            <a:endParaRPr lang="ru-RU" sz="2800" dirty="0" smtClean="0"/>
          </a:p>
          <a:p>
            <a:r>
              <a:rPr lang="ru-RU" sz="2800" dirty="0" smtClean="0"/>
              <a:t>Ста­ти­че­ские </a:t>
            </a:r>
            <a:r>
              <a:rPr lang="ru-RU" sz="2800" dirty="0"/>
              <a:t>ана­ли­за­то­ры (</a:t>
            </a:r>
            <a:r>
              <a:rPr lang="ru-RU" sz="2800" dirty="0" smtClean="0"/>
              <a:t>например </a:t>
            </a:r>
            <a:r>
              <a:rPr lang="ru-RU" sz="2800" dirty="0" err="1"/>
              <a:t>Kloc­work</a:t>
            </a:r>
            <a:r>
              <a:rPr lang="ru-RU" sz="2800" dirty="0"/>
              <a:t>) вы­яв­ля­ют ошиб­ки вы­хо­да (об­ра­ще­ния) за гра­ни­цы мас­си­вов, по­тен­ци­аль­ные про­бле­мы безо­пас­но­сти, т. н. утеч­ки па­мя­ти, не­кор­рект­ность ис­поль­зо­ва­ния сис­тем­ных ре­сур­сов и др. </a:t>
            </a:r>
            <a:endParaRPr lang="ru-RU" sz="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5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/>
          <a:lstStyle/>
          <a:p>
            <a:r>
              <a:rPr lang="ru-RU" dirty="0"/>
              <a:t>Инструменты отладки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709120"/>
          </a:xfrm>
        </p:spPr>
        <p:txBody>
          <a:bodyPr>
            <a:normAutofit/>
          </a:bodyPr>
          <a:lstStyle/>
          <a:p>
            <a:r>
              <a:rPr lang="ru-RU" sz="2400" dirty="0"/>
              <a:t>По­пу­ляр­ны так­же ска­не­ры ин­тер­фей­сов (напр., </a:t>
            </a:r>
            <a:r>
              <a:rPr lang="ru-RU" sz="2400" dirty="0" err="1"/>
              <a:t>Wire­shark</a:t>
            </a:r>
            <a:r>
              <a:rPr lang="ru-RU" sz="2400" dirty="0"/>
              <a:t>, по­зво­ляю­щий осу­ще­ст­в­лять се­те­вой мо­ни­то­ринг). Од­на­ко для ана­ли­за ти­пич­ных оши­бок па­рал­лель­ных или мно­го­по­точ­ных при­ло­же­ний, напр. т. н. гон­ки дан­ных, ту­пи­ков (вза­им­ной бло­ки­ров­ки про­цес­сов), по­то­ков в со­стоя­нии ожи­да­ния, по­те­рян­ных сиг­на­лов, тре­бу­ют­ся </a:t>
            </a:r>
            <a:r>
              <a:rPr lang="ru-RU" sz="2400" dirty="0" err="1"/>
              <a:t>спе­циа­ли­зир</a:t>
            </a:r>
            <a:r>
              <a:rPr lang="ru-RU" sz="2400" dirty="0"/>
              <a:t>. сред­ст­ва от­лад­ки па­рал­лель­ных при­ло­же­ний (напр., </a:t>
            </a:r>
            <a:r>
              <a:rPr lang="ru-RU" sz="2400" dirty="0" err="1"/>
              <a:t>Intel</a:t>
            </a:r>
            <a:r>
              <a:rPr lang="ru-RU" sz="2400" dirty="0"/>
              <a:t> </a:t>
            </a:r>
            <a:r>
              <a:rPr lang="ru-RU" sz="2400" dirty="0" err="1"/>
              <a:t>Thre­ad</a:t>
            </a:r>
            <a:r>
              <a:rPr lang="ru-RU" sz="2400" dirty="0"/>
              <a:t> </a:t>
            </a:r>
            <a:r>
              <a:rPr lang="ru-RU" sz="2400" dirty="0" err="1"/>
              <a:t>Checker</a:t>
            </a:r>
            <a:r>
              <a:rPr lang="ru-RU" sz="2400" dirty="0"/>
              <a:t>). </a:t>
            </a:r>
          </a:p>
          <a:p>
            <a:r>
              <a:rPr lang="ru-RU" sz="2400" dirty="0"/>
              <a:t>Сле­ду­ет от­ме­тить, что наи­бо­лее эф­фек­тив­но ком­плекс­ное при­ме­не­ние ин­ст­рументов О. п., по­сколь­ку кон­крет­ные про­грамм­ные сред­ст­ва обес­пе­чи­ва­ют по­иск лишь оп­ре­де­лён­ных ти­пов оши­бок.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85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850106"/>
          </a:xfrm>
        </p:spPr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196752"/>
            <a:ext cx="7924800" cy="5112568"/>
          </a:xfrm>
        </p:spPr>
        <p:txBody>
          <a:bodyPr>
            <a:normAutofit/>
          </a:bodyPr>
          <a:lstStyle/>
          <a:p>
            <a:r>
              <a:rPr lang="ru-RU" sz="2000" dirty="0"/>
              <a:t>1</a:t>
            </a:r>
            <a:r>
              <a:rPr lang="ru-RU" sz="2000" dirty="0" smtClean="0"/>
              <a:t>. </a:t>
            </a:r>
            <a:r>
              <a:rPr lang="ru-RU" sz="2000" dirty="0" err="1"/>
              <a:t>Вигерс</a:t>
            </a:r>
            <a:r>
              <a:rPr lang="ru-RU" sz="2000" dirty="0"/>
              <a:t>, Карл Разработка требований к программному обеспечению / Карл </a:t>
            </a:r>
            <a:r>
              <a:rPr lang="ru-RU" sz="2000" dirty="0" err="1"/>
              <a:t>Вигерс</a:t>
            </a:r>
            <a:r>
              <a:rPr lang="ru-RU" sz="2000" dirty="0"/>
              <a:t> , Джой Битти. - М.: БХВ-Петербург, Русская Редакция, 2014. - 736 c.</a:t>
            </a:r>
          </a:p>
          <a:p>
            <a:r>
              <a:rPr lang="ru-RU" sz="2000" dirty="0"/>
              <a:t>2</a:t>
            </a:r>
            <a:r>
              <a:rPr lang="ru-RU" sz="2000" dirty="0" smtClean="0"/>
              <a:t>. </a:t>
            </a:r>
            <a:r>
              <a:rPr lang="ru-RU" sz="2000" dirty="0" err="1"/>
              <a:t>Касперски</a:t>
            </a:r>
            <a:r>
              <a:rPr lang="ru-RU" sz="2000" dirty="0"/>
              <a:t>, Крис Техника отладки программ без исходных текстов / Крис </a:t>
            </a:r>
            <a:r>
              <a:rPr lang="ru-RU" sz="2000" dirty="0" err="1"/>
              <a:t>Касперски</a:t>
            </a:r>
            <a:r>
              <a:rPr lang="ru-RU" sz="2000" dirty="0"/>
              <a:t>. - М.: "БХВ-Петербург", 2005. - 832 c.</a:t>
            </a:r>
          </a:p>
          <a:p>
            <a:r>
              <a:rPr lang="ru-RU" sz="2000" dirty="0" smtClean="0"/>
              <a:t>3. </a:t>
            </a:r>
            <a:r>
              <a:rPr lang="ru-RU" sz="2000" dirty="0" err="1"/>
              <a:t>Керниган</a:t>
            </a:r>
            <a:r>
              <a:rPr lang="ru-RU" sz="2000" dirty="0"/>
              <a:t>, Брайан Практика программирования / Брайан </a:t>
            </a:r>
            <a:r>
              <a:rPr lang="ru-RU" sz="2000" dirty="0" err="1"/>
              <a:t>Керниган</a:t>
            </a:r>
            <a:r>
              <a:rPr lang="ru-RU" sz="2000" dirty="0"/>
              <a:t> , Роб </a:t>
            </a:r>
            <a:r>
              <a:rPr lang="ru-RU" sz="2000" dirty="0" err="1"/>
              <a:t>Пайк</a:t>
            </a:r>
            <a:r>
              <a:rPr lang="ru-RU" sz="2000" dirty="0"/>
              <a:t>. - М.: Вильямс, 2015. - 288 c.</a:t>
            </a:r>
          </a:p>
          <a:p>
            <a:r>
              <a:rPr lang="ru-RU" sz="2000" dirty="0" smtClean="0"/>
              <a:t>4. </a:t>
            </a:r>
            <a:r>
              <a:rPr lang="ru-RU" sz="2000" dirty="0"/>
              <a:t>Клейн, </a:t>
            </a:r>
            <a:r>
              <a:rPr lang="ru-RU" sz="2000" dirty="0" err="1"/>
              <a:t>Тобиас</a:t>
            </a:r>
            <a:r>
              <a:rPr lang="ru-RU" sz="2000" dirty="0"/>
              <a:t> Дневник охотника за ошибками. Путешествие через джунгли проблем безопасности программного обеспечения / </a:t>
            </a:r>
            <a:r>
              <a:rPr lang="ru-RU" sz="2000" dirty="0" err="1"/>
              <a:t>Тобиас</a:t>
            </a:r>
            <a:r>
              <a:rPr lang="ru-RU" sz="2000" dirty="0"/>
              <a:t> Клейн. - М.: "ДМК пресс. Электронные книги", 2013. - 240 c.</a:t>
            </a:r>
          </a:p>
          <a:p>
            <a:r>
              <a:rPr lang="ru-RU" sz="2000" dirty="0"/>
              <a:t>5</a:t>
            </a:r>
            <a:r>
              <a:rPr lang="ru-RU" sz="2000" dirty="0" smtClean="0"/>
              <a:t>. </a:t>
            </a:r>
            <a:r>
              <a:rPr lang="ru-RU" sz="2000" dirty="0"/>
              <a:t>Левинсон, </a:t>
            </a:r>
            <a:r>
              <a:rPr lang="ru-RU" sz="2000" dirty="0" err="1"/>
              <a:t>Джефф</a:t>
            </a:r>
            <a:r>
              <a:rPr lang="ru-RU" sz="2000" dirty="0"/>
              <a:t> Тестирование ПО с помощью </a:t>
            </a:r>
            <a:r>
              <a:rPr lang="ru-RU" sz="2000" dirty="0" err="1"/>
              <a:t>Visual</a:t>
            </a:r>
            <a:r>
              <a:rPr lang="ru-RU" sz="2000" dirty="0"/>
              <a:t> </a:t>
            </a:r>
            <a:r>
              <a:rPr lang="ru-RU" sz="2000" dirty="0" err="1"/>
              <a:t>Studio</a:t>
            </a:r>
            <a:r>
              <a:rPr lang="ru-RU" sz="2000" dirty="0"/>
              <a:t> 2010 / </a:t>
            </a:r>
            <a:r>
              <a:rPr lang="ru-RU" sz="2000" dirty="0" err="1"/>
              <a:t>Джефф</a:t>
            </a:r>
            <a:r>
              <a:rPr lang="ru-RU" sz="2000" dirty="0"/>
              <a:t> Левинсон. - М.: ЭКОМ </a:t>
            </a:r>
            <a:r>
              <a:rPr lang="ru-RU" sz="2000" dirty="0" err="1"/>
              <a:t>Паблишерз</a:t>
            </a:r>
            <a:r>
              <a:rPr lang="ru-RU" sz="2000" dirty="0"/>
              <a:t>, 2012. - 314 c.</a:t>
            </a:r>
          </a:p>
          <a:p>
            <a:r>
              <a:rPr lang="ru-RU" sz="2000" dirty="0"/>
              <a:t>6</a:t>
            </a:r>
            <a:r>
              <a:rPr lang="ru-RU" sz="2000" dirty="0" smtClean="0"/>
              <a:t>. </a:t>
            </a:r>
            <a:r>
              <a:rPr lang="ru-RU" sz="2000" dirty="0" err="1"/>
              <a:t>Фаулер</a:t>
            </a:r>
            <a:r>
              <a:rPr lang="ru-RU" sz="2000" dirty="0"/>
              <a:t>, Мартин </a:t>
            </a:r>
            <a:r>
              <a:rPr lang="ru-RU" sz="2000" dirty="0" err="1"/>
              <a:t>Рефакторинг</a:t>
            </a:r>
            <a:r>
              <a:rPr lang="ru-RU" sz="2000" dirty="0"/>
              <a:t>. Улучшение существующего кода / Мартин </a:t>
            </a:r>
            <a:r>
              <a:rPr lang="ru-RU" sz="2000" dirty="0" err="1"/>
              <a:t>Фаулер</a:t>
            </a:r>
            <a:r>
              <a:rPr lang="ru-RU" sz="2000" dirty="0"/>
              <a:t>. - М.: Символ-плюс, 2008. - 432 c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6059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b="1" dirty="0"/>
              <a:t>Инструменты </a:t>
            </a:r>
            <a:r>
              <a:rPr lang="ru-RU" sz="4400" b="1" dirty="0" smtClean="0"/>
              <a:t>отладки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5718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занятия: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i="1" dirty="0"/>
              <a:t>Основные понятия. </a:t>
            </a:r>
            <a:endParaRPr lang="ru-RU" sz="2400" i="1" dirty="0" smtClean="0"/>
          </a:p>
          <a:p>
            <a:r>
              <a:rPr lang="ru-RU" sz="2400" i="1" dirty="0"/>
              <a:t>Методы отладки программ</a:t>
            </a:r>
            <a:endParaRPr lang="ru-RU" sz="2400" i="1" dirty="0" smtClean="0"/>
          </a:p>
          <a:p>
            <a:r>
              <a:rPr lang="ru-RU" sz="2400" i="1" dirty="0" smtClean="0"/>
              <a:t>Заповеди отладки</a:t>
            </a:r>
          </a:p>
          <a:p>
            <a:r>
              <a:rPr lang="ru-RU" sz="2400" i="1" dirty="0" smtClean="0"/>
              <a:t>Инструменты отладки</a:t>
            </a:r>
          </a:p>
          <a:p>
            <a:r>
              <a:rPr lang="ru-RU" sz="2400" dirty="0" smtClean="0"/>
              <a:t>Практическое задание.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29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indent="549275" algn="just"/>
            <a:r>
              <a:rPr lang="ru-RU" sz="2800" i="1" dirty="0"/>
              <a:t>Отладка </a:t>
            </a:r>
            <a:r>
              <a:rPr lang="ru-RU" sz="2800" dirty="0"/>
              <a:t>ПС - это деятельность, направленная на обнаружение и исправление ошибок в ПС с использованием процессов выполнения его программ. </a:t>
            </a:r>
            <a:endParaRPr lang="ru-RU" sz="2800" dirty="0" smtClean="0"/>
          </a:p>
          <a:p>
            <a:pPr indent="549275" algn="just"/>
            <a:r>
              <a:rPr lang="ru-RU" sz="2800" i="1" dirty="0" smtClean="0"/>
              <a:t>Тестирование </a:t>
            </a:r>
            <a:r>
              <a:rPr lang="ru-RU" sz="2800" dirty="0"/>
              <a:t>ПС - это процесс выполнения его программ на некотором наборе данных, для которого заранее известен результат применения или известны правила поведения этих программ. Указанный набор данных называется тестовым или просто </a:t>
            </a:r>
            <a:r>
              <a:rPr lang="ru-RU" sz="2800" i="1" dirty="0"/>
              <a:t>тестом</a:t>
            </a:r>
            <a:r>
              <a:rPr lang="ru-RU" sz="2800" dirty="0"/>
              <a:t>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691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В зарубежной литературе отладку часто понимают </a:t>
            </a:r>
            <a:r>
              <a:rPr lang="ru-RU" sz="2400" dirty="0" smtClean="0"/>
              <a:t>только </a:t>
            </a:r>
            <a:r>
              <a:rPr lang="ru-RU" sz="2400" dirty="0"/>
              <a:t>как процесс поиска и исправления ошибок (без тестирования), факт наличия которых устанавливается при тестировании. Иногда тестирование и отладку </a:t>
            </a:r>
            <a:r>
              <a:rPr lang="ru-RU" sz="2400" dirty="0" smtClean="0"/>
              <a:t>считают синонимами. </a:t>
            </a:r>
          </a:p>
          <a:p>
            <a:r>
              <a:rPr lang="ru-RU" sz="2400" dirty="0" smtClean="0"/>
              <a:t>В </a:t>
            </a:r>
            <a:r>
              <a:rPr lang="ru-RU" sz="2400" dirty="0"/>
              <a:t>нашей стране в понятие отладки обычно включают и </a:t>
            </a:r>
            <a:r>
              <a:rPr lang="ru-RU" sz="2400" dirty="0" smtClean="0"/>
              <a:t>тестирование, поэтому </a:t>
            </a:r>
            <a:r>
              <a:rPr lang="ru-RU" sz="2400" dirty="0"/>
              <a:t>мы будем следовать сложившейся традиции. </a:t>
            </a:r>
            <a:endParaRPr lang="ru-RU" sz="2400" dirty="0" smtClean="0"/>
          </a:p>
          <a:p>
            <a:r>
              <a:rPr lang="ru-RU" sz="2400" dirty="0" smtClean="0"/>
              <a:t>Впрочем </a:t>
            </a:r>
            <a:r>
              <a:rPr lang="ru-RU" sz="2400" dirty="0"/>
              <a:t>совместное рассмотрение в данной лекции этих процессов делает указанное разночтение не столь существенным. Следует однако отметить, что тестирование используется и как часть процесса аттестации ПС</a:t>
            </a:r>
          </a:p>
        </p:txBody>
      </p:sp>
    </p:spTree>
    <p:extLst>
      <p:ext uri="{BB962C8B-B14F-4D97-AF65-F5344CB8AC3E}">
        <p14:creationId xmlns:p14="http://schemas.microsoft.com/office/powerpoint/2010/main" val="426121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отладки программ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Д</a:t>
            </a:r>
            <a:r>
              <a:rPr lang="ru-RU" sz="2800" dirty="0" smtClean="0"/>
              <a:t>ля </a:t>
            </a:r>
            <a:r>
              <a:rPr lang="ru-RU" sz="2800" dirty="0"/>
              <a:t>от­сле­жи­ва­ния и кон­тро­ля со­стоя­ний </a:t>
            </a:r>
            <a:r>
              <a:rPr lang="ru-RU" sz="2800" dirty="0" smtClean="0"/>
              <a:t>вы­чис­лительного про­цес­са </a:t>
            </a:r>
            <a:r>
              <a:rPr lang="ru-RU" sz="2800" dirty="0"/>
              <a:t>при их от­лад­ке </a:t>
            </a:r>
            <a:r>
              <a:rPr lang="ru-RU" sz="2800" dirty="0" smtClean="0"/>
              <a:t>при­ме­ня­ют: </a:t>
            </a:r>
          </a:p>
          <a:p>
            <a:r>
              <a:rPr lang="ru-RU" sz="2800" dirty="0" smtClean="0"/>
              <a:t>руч­ную</a:t>
            </a:r>
            <a:r>
              <a:rPr lang="en-US" sz="2800" dirty="0"/>
              <a:t>(desk checking)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по­ша­го­вую</a:t>
            </a:r>
            <a:r>
              <a:rPr lang="ru-RU" sz="2800" dirty="0"/>
              <a:t>(</a:t>
            </a:r>
            <a:r>
              <a:rPr lang="ru-RU" sz="2800" dirty="0" err="1"/>
              <a:t>single-step</a:t>
            </a:r>
            <a:r>
              <a:rPr lang="ru-RU" sz="2800" dirty="0"/>
              <a:t> </a:t>
            </a:r>
            <a:r>
              <a:rPr lang="ru-RU" sz="2800" dirty="0" err="1"/>
              <a:t>operation</a:t>
            </a:r>
            <a:r>
              <a:rPr lang="ru-RU" sz="2800" dirty="0"/>
              <a:t>)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отладку программ </a:t>
            </a:r>
            <a:r>
              <a:rPr lang="ru-RU" sz="2800" dirty="0"/>
              <a:t>по пред­ва­ри­тель­но за­дан­ным </a:t>
            </a:r>
            <a:r>
              <a:rPr lang="ru-RU" sz="2800" dirty="0" smtClean="0"/>
              <a:t>точ­кам ос­та­но­ва</a:t>
            </a:r>
            <a:r>
              <a:rPr lang="ru-RU" sz="2800" dirty="0"/>
              <a:t>(</a:t>
            </a:r>
            <a:r>
              <a:rPr lang="ru-RU" sz="2800" dirty="0" err="1"/>
              <a:t>break­points</a:t>
            </a:r>
            <a:r>
              <a:rPr lang="ru-RU" sz="2800" dirty="0"/>
              <a:t> – мет­кам опе­ра­то­ров) 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и</a:t>
            </a:r>
            <a:r>
              <a:rPr lang="ru-RU" sz="2800" dirty="0"/>
              <a:t> др. </a:t>
            </a:r>
          </a:p>
        </p:txBody>
      </p:sp>
    </p:spTree>
    <p:extLst>
      <p:ext uri="{BB962C8B-B14F-4D97-AF65-F5344CB8AC3E}">
        <p14:creationId xmlns:p14="http://schemas.microsoft.com/office/powerpoint/2010/main" val="368705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4800" cy="778098"/>
          </a:xfrm>
        </p:spPr>
        <p:txBody>
          <a:bodyPr/>
          <a:lstStyle/>
          <a:p>
            <a:r>
              <a:rPr lang="ru-RU" sz="3200" i="1" dirty="0"/>
              <a:t>Заповеди </a:t>
            </a:r>
            <a:r>
              <a:rPr lang="ru-RU" sz="3200" i="1" dirty="0" smtClean="0"/>
              <a:t>отладки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556792"/>
            <a:ext cx="7924800" cy="3384376"/>
          </a:xfrm>
        </p:spPr>
        <p:txBody>
          <a:bodyPr>
            <a:noAutofit/>
          </a:bodyPr>
          <a:lstStyle/>
          <a:p>
            <a:r>
              <a:rPr lang="ru-RU" sz="2400" b="1" i="1" dirty="0"/>
              <a:t>Заповедь 1.</a:t>
            </a:r>
            <a:r>
              <a:rPr lang="ru-RU" sz="2400" dirty="0"/>
              <a:t> Считайте тестирование ключевой задачей разработки ПС, поручайте его самым квалифицированным и одаренным программистам; нежелательно тестировать свою собственную программу. </a:t>
            </a:r>
          </a:p>
          <a:p>
            <a:r>
              <a:rPr lang="ru-RU" sz="2400" b="1" i="1" dirty="0"/>
              <a:t>Заповедь 2.</a:t>
            </a:r>
            <a:r>
              <a:rPr lang="ru-RU" sz="2400" dirty="0"/>
              <a:t> Хорош тот тест, для которого высока вероятность обнаружить ошибку, а не тот, который демонстрирует правильную работу программы. </a:t>
            </a:r>
          </a:p>
          <a:p>
            <a:r>
              <a:rPr lang="ru-RU" sz="2400" b="1" i="1" dirty="0"/>
              <a:t>Заповедь 3.</a:t>
            </a:r>
            <a:r>
              <a:rPr lang="ru-RU" sz="2400" dirty="0"/>
              <a:t> Готовьте тесты как для правильных, так и для неправильных данных. </a:t>
            </a:r>
          </a:p>
        </p:txBody>
      </p:sp>
    </p:spTree>
    <p:extLst>
      <p:ext uri="{BB962C8B-B14F-4D97-AF65-F5344CB8AC3E}">
        <p14:creationId xmlns:p14="http://schemas.microsoft.com/office/powerpoint/2010/main" val="98192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i="1" dirty="0"/>
              <a:t>Заповедь 4.</a:t>
            </a:r>
            <a:r>
              <a:rPr lang="ru-RU" sz="2400" dirty="0"/>
              <a:t> Избегайте невоспроизводимых тестов, документируйте их пропуск через компьютер; детально изучайте результаты каждого теста. </a:t>
            </a:r>
          </a:p>
          <a:p>
            <a:r>
              <a:rPr lang="ru-RU" sz="2400" b="1" i="1" dirty="0"/>
              <a:t>Заповедь 5.</a:t>
            </a:r>
            <a:r>
              <a:rPr lang="ru-RU" sz="2400" dirty="0"/>
              <a:t> Каждый модуль подключайте к программе только один раз; никогда не изменяйте программу, чтобы облегчить ее тестирование. </a:t>
            </a:r>
          </a:p>
          <a:p>
            <a:r>
              <a:rPr lang="ru-RU" sz="2400" b="1" i="1" dirty="0"/>
              <a:t>Заповедь 6.</a:t>
            </a:r>
            <a:r>
              <a:rPr lang="ru-RU" sz="2400" dirty="0"/>
              <a:t> Пропускайте заново все тесты, связанные с проверкой работы какой-либо программы ПС или ее взаимодействия с другими программами, если в нее были внесены изменения (например, в результате устранения ошибки). 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4800" cy="778098"/>
          </a:xfrm>
        </p:spPr>
        <p:txBody>
          <a:bodyPr/>
          <a:lstStyle/>
          <a:p>
            <a:r>
              <a:rPr lang="ru-RU" sz="3200" i="1" dirty="0"/>
              <a:t>Заповеди </a:t>
            </a:r>
            <a:r>
              <a:rPr lang="ru-RU" sz="3200" i="1" dirty="0" smtClean="0"/>
              <a:t>отладки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82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850106"/>
          </a:xfrm>
        </p:spPr>
        <p:txBody>
          <a:bodyPr/>
          <a:lstStyle/>
          <a:p>
            <a:r>
              <a:rPr lang="ru-RU" dirty="0" smtClean="0"/>
              <a:t>Инструменты отладки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340768"/>
            <a:ext cx="7924800" cy="437423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Раз­ра­бо­та­ны специальные про­грамм­ные сред­ст­ва (ин­ст­ру­мен­ты) для про­ве­де­ния отладки программ, сре­ди ко­то­рых наи­бо­лее по­пу­ляр­ны так называемые от­лад­чи­ки. Они име­ют удоб­ный поль­зо­ва­тель­ский ин­тер­фейс, по­зво­ля­ют про­во­дить отладку программ по­ша­го­во и с пред­ва­ри­тель­но за­дан­ны­ми (за­ка­зан­ны­ми) точ­ка­ми ос­та­но­ва, про­смат­ри­вать и из­ме­нять со­стоя­ние вы­де­лен­ной об­лас­ти па­мя­ти, кон­тро­ли­ро­вать различную ин­фор­ма­цию на эта­пе вы­пол­не­ния.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2583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319</TotalTime>
  <Words>596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Горизонт</vt:lpstr>
      <vt:lpstr>Презентация PowerPoint</vt:lpstr>
      <vt:lpstr>Инструменты отладки</vt:lpstr>
      <vt:lpstr>Содержание занятия:</vt:lpstr>
      <vt:lpstr>Основные понятия</vt:lpstr>
      <vt:lpstr>Основные понятия</vt:lpstr>
      <vt:lpstr>Методы отладки программ</vt:lpstr>
      <vt:lpstr>Заповеди отладки</vt:lpstr>
      <vt:lpstr>Заповеди отладки</vt:lpstr>
      <vt:lpstr>Инструменты отладки</vt:lpstr>
      <vt:lpstr>Инструменты отладки</vt:lpstr>
      <vt:lpstr>Инструменты отладки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sadyshkin</dc:creator>
  <cp:lastModifiedBy>sadyshkin</cp:lastModifiedBy>
  <cp:revision>8</cp:revision>
  <dcterms:created xsi:type="dcterms:W3CDTF">2019-03-06T05:01:01Z</dcterms:created>
  <dcterms:modified xsi:type="dcterms:W3CDTF">2019-03-21T07:56:01Z</dcterms:modified>
</cp:coreProperties>
</file>